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2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24A2-71BC-D44B-87BC-AB08E854DDAB}" type="datetimeFigureOut">
              <a:rPr lang="en-US" smtClean="0"/>
              <a:t>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D223-2217-D348-8638-CD3FAFA9B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73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24A2-71BC-D44B-87BC-AB08E854DDAB}" type="datetimeFigureOut">
              <a:rPr lang="en-US" smtClean="0"/>
              <a:t>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D223-2217-D348-8638-CD3FAFA9B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96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24A2-71BC-D44B-87BC-AB08E854DDAB}" type="datetimeFigureOut">
              <a:rPr lang="en-US" smtClean="0"/>
              <a:t>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D223-2217-D348-8638-CD3FAFA9B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14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24A2-71BC-D44B-87BC-AB08E854DDAB}" type="datetimeFigureOut">
              <a:rPr lang="en-US" smtClean="0"/>
              <a:t>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D223-2217-D348-8638-CD3FAFA9B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25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24A2-71BC-D44B-87BC-AB08E854DDAB}" type="datetimeFigureOut">
              <a:rPr lang="en-US" smtClean="0"/>
              <a:t>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D223-2217-D348-8638-CD3FAFA9B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3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24A2-71BC-D44B-87BC-AB08E854DDAB}" type="datetimeFigureOut">
              <a:rPr lang="en-US" smtClean="0"/>
              <a:t>6/11/14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D223-2217-D348-8638-CD3FAFA9B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09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24A2-71BC-D44B-87BC-AB08E854DDAB}" type="datetimeFigureOut">
              <a:rPr lang="en-US" smtClean="0"/>
              <a:t>6/11/14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D223-2217-D348-8638-CD3FAFA9B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2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24A2-71BC-D44B-87BC-AB08E854DDAB}" type="datetimeFigureOut">
              <a:rPr lang="en-US" smtClean="0"/>
              <a:t>6/11/14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D223-2217-D348-8638-CD3FAFA9B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33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24A2-71BC-D44B-87BC-AB08E854DDAB}" type="datetimeFigureOut">
              <a:rPr lang="en-US" smtClean="0"/>
              <a:t>6/11/14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D223-2217-D348-8638-CD3FAFA9B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8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24A2-71BC-D44B-87BC-AB08E854DDAB}" type="datetimeFigureOut">
              <a:rPr lang="en-US" smtClean="0"/>
              <a:t>6/11/14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D223-2217-D348-8638-CD3FAFA9B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0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24A2-71BC-D44B-87BC-AB08E854DDAB}" type="datetimeFigureOut">
              <a:rPr lang="en-US" smtClean="0"/>
              <a:t>6/11/14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D223-2217-D348-8638-CD3FAFA9B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4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224A2-71BC-D44B-87BC-AB08E854DDAB}" type="datetimeFigureOut">
              <a:rPr lang="en-US" smtClean="0"/>
              <a:t>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FD223-2217-D348-8638-CD3FAFA9B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50800"/>
            <a:ext cx="7086600" cy="67564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875866" y="270933"/>
            <a:ext cx="914400" cy="4233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36133" y="2895601"/>
            <a:ext cx="914400" cy="203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200900" y="1710267"/>
            <a:ext cx="914400" cy="203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44266" y="5384800"/>
            <a:ext cx="914400" cy="203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236133" y="5384800"/>
            <a:ext cx="914400" cy="203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200900" y="2895600"/>
            <a:ext cx="914400" cy="3555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655733" y="6587067"/>
            <a:ext cx="914400" cy="203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93333" y="237067"/>
            <a:ext cx="914400" cy="203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36133" y="270933"/>
            <a:ext cx="6722533" cy="23876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200900" y="5347957"/>
            <a:ext cx="1054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Panel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643033" y="6356234"/>
            <a:ext cx="1054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Gutter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03200" y="50800"/>
            <a:ext cx="89407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small" dirty="0" smtClean="0">
                <a:latin typeface="Cambria"/>
                <a:cs typeface="Cambria"/>
              </a:rPr>
              <a:t>Panel</a:t>
            </a:r>
            <a:r>
              <a:rPr lang="en-US" sz="2400" dirty="0" smtClean="0">
                <a:latin typeface="Cambria"/>
                <a:cs typeface="Cambria"/>
              </a:rPr>
              <a:t>: The framed image. </a:t>
            </a:r>
            <a:br>
              <a:rPr lang="en-US" sz="2400" dirty="0" smtClean="0">
                <a:latin typeface="Cambria"/>
                <a:cs typeface="Cambria"/>
              </a:rPr>
            </a:br>
            <a:r>
              <a:rPr lang="en-US" sz="2400" dirty="0" smtClean="0">
                <a:latin typeface="Cambria"/>
                <a:cs typeface="Cambria"/>
              </a:rPr>
              <a:t>            Purpose: offers the reader a perspective or point of view aka</a:t>
            </a:r>
          </a:p>
          <a:p>
            <a:r>
              <a:rPr lang="en-US" sz="2400" dirty="0">
                <a:latin typeface="Cambria"/>
                <a:cs typeface="Cambria"/>
              </a:rPr>
              <a:t> </a:t>
            </a:r>
            <a:r>
              <a:rPr lang="en-US" sz="2400" dirty="0" smtClean="0">
                <a:latin typeface="Cambria"/>
                <a:cs typeface="Cambria"/>
              </a:rPr>
              <a:t>           camera angle</a:t>
            </a:r>
          </a:p>
          <a:p>
            <a:endParaRPr lang="en-US" sz="2400" dirty="0">
              <a:latin typeface="Cambria"/>
              <a:cs typeface="Cambria"/>
            </a:endParaRPr>
          </a:p>
          <a:p>
            <a:r>
              <a:rPr lang="en-US" sz="2400" b="1" cap="small" dirty="0" smtClean="0">
                <a:latin typeface="Cambria"/>
                <a:cs typeface="Cambria"/>
              </a:rPr>
              <a:t>Gutter: </a:t>
            </a:r>
            <a:r>
              <a:rPr lang="en-US" sz="2400" dirty="0">
                <a:latin typeface="Cambria"/>
                <a:cs typeface="Cambria"/>
              </a:rPr>
              <a:t>S</a:t>
            </a:r>
            <a:r>
              <a:rPr lang="en-US" sz="2400" dirty="0" smtClean="0">
                <a:latin typeface="Cambria"/>
                <a:cs typeface="Cambria"/>
              </a:rPr>
              <a:t>pace between the panels</a:t>
            </a:r>
          </a:p>
          <a:p>
            <a:r>
              <a:rPr lang="en-US" sz="2400" b="1" cap="small" dirty="0">
                <a:latin typeface="Cambria"/>
                <a:cs typeface="Cambria"/>
              </a:rPr>
              <a:t> </a:t>
            </a:r>
            <a:r>
              <a:rPr lang="en-US" sz="2400" b="1" cap="small" dirty="0" smtClean="0">
                <a:latin typeface="Cambria"/>
                <a:cs typeface="Cambria"/>
              </a:rPr>
              <a:t>             </a:t>
            </a:r>
            <a:r>
              <a:rPr lang="en-US" sz="2400" dirty="0" smtClean="0">
                <a:latin typeface="Cambria"/>
                <a:cs typeface="Cambria"/>
              </a:rPr>
              <a:t>Purpose: Readers “fill in the blanks” and image what</a:t>
            </a:r>
          </a:p>
          <a:p>
            <a:r>
              <a:rPr lang="en-US" sz="2400" dirty="0">
                <a:latin typeface="Cambria"/>
                <a:cs typeface="Cambria"/>
              </a:rPr>
              <a:t> </a:t>
            </a:r>
            <a:r>
              <a:rPr lang="en-US" sz="2400" dirty="0" smtClean="0">
                <a:latin typeface="Cambria"/>
                <a:cs typeface="Cambria"/>
              </a:rPr>
              <a:t>             happens between panels.</a:t>
            </a:r>
            <a:endParaRPr lang="en-US" sz="2400" b="1" cap="small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491911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50800"/>
            <a:ext cx="7086600" cy="67564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875866" y="270933"/>
            <a:ext cx="914400" cy="4233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36133" y="2895601"/>
            <a:ext cx="914400" cy="203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200900" y="1710267"/>
            <a:ext cx="914400" cy="203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44266" y="5384800"/>
            <a:ext cx="914400" cy="203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236133" y="5384800"/>
            <a:ext cx="914400" cy="203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200900" y="2895600"/>
            <a:ext cx="914400" cy="3555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655733" y="6587067"/>
            <a:ext cx="914400" cy="203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871633" y="149424"/>
            <a:ext cx="2658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Borderless Panel</a:t>
            </a:r>
            <a:endParaRPr lang="en-US" sz="2400" b="1" dirty="0"/>
          </a:p>
        </p:txBody>
      </p:sp>
      <p:sp>
        <p:nvSpPr>
          <p:cNvPr id="15" name="Rectangle 14"/>
          <p:cNvSpPr/>
          <p:nvPr/>
        </p:nvSpPr>
        <p:spPr>
          <a:xfrm>
            <a:off x="1693333" y="237067"/>
            <a:ext cx="914400" cy="203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28700" y="54002"/>
            <a:ext cx="1794934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Voice Over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1693333" y="4555067"/>
            <a:ext cx="6265333" cy="4064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255933" y="1248601"/>
            <a:ext cx="1172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Splash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56267" y="5153967"/>
            <a:ext cx="6502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small" dirty="0" smtClean="0">
                <a:latin typeface="Cambria"/>
                <a:cs typeface="Cambria"/>
              </a:rPr>
              <a:t>Splash</a:t>
            </a:r>
            <a:r>
              <a:rPr lang="en-US" sz="2400" dirty="0" smtClean="0">
                <a:latin typeface="Cambria"/>
                <a:cs typeface="Cambria"/>
              </a:rPr>
              <a:t>: a panel that spans the width of the page.</a:t>
            </a:r>
            <a:endParaRPr lang="en-US" sz="2400" dirty="0">
              <a:latin typeface="Cambria"/>
              <a:cs typeface="Cambria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743700" y="2895600"/>
            <a:ext cx="914400" cy="203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078324">
            <a:off x="1702374" y="2911887"/>
            <a:ext cx="914400" cy="203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92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33867"/>
            <a:ext cx="7086600" cy="67564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875866" y="270933"/>
            <a:ext cx="914400" cy="4233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36133" y="2895601"/>
            <a:ext cx="914400" cy="203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200900" y="1710267"/>
            <a:ext cx="914400" cy="203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44266" y="5384800"/>
            <a:ext cx="914400" cy="203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320799" y="5384800"/>
            <a:ext cx="914400" cy="203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200900" y="2895600"/>
            <a:ext cx="914400" cy="3555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655733" y="6485467"/>
            <a:ext cx="914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871633" y="149424"/>
            <a:ext cx="2658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Borderless Panel</a:t>
            </a:r>
            <a:endParaRPr lang="en-US" sz="2400" b="1" dirty="0"/>
          </a:p>
        </p:txBody>
      </p:sp>
      <p:sp>
        <p:nvSpPr>
          <p:cNvPr id="15" name="Rectangle 14"/>
          <p:cNvSpPr/>
          <p:nvPr/>
        </p:nvSpPr>
        <p:spPr>
          <a:xfrm>
            <a:off x="1693333" y="237067"/>
            <a:ext cx="914400" cy="203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28700" y="54002"/>
            <a:ext cx="1794934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Voice Over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1028701" y="-1420911"/>
            <a:ext cx="7086600" cy="4064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739465" y="4521200"/>
            <a:ext cx="914400" cy="19134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32133" y="2643089"/>
            <a:ext cx="181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Speech bubble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28132" y="270933"/>
            <a:ext cx="78020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small" dirty="0" smtClean="0">
                <a:latin typeface="Cambria"/>
                <a:cs typeface="Cambria"/>
              </a:rPr>
              <a:t>Speech</a:t>
            </a:r>
            <a:r>
              <a:rPr lang="en-US" sz="2400" b="1" dirty="0" smtClean="0">
                <a:latin typeface="Cambria"/>
                <a:cs typeface="Cambria"/>
              </a:rPr>
              <a:t> </a:t>
            </a:r>
            <a:r>
              <a:rPr lang="en-US" sz="2400" b="1" cap="small" dirty="0">
                <a:latin typeface="Cambria"/>
                <a:cs typeface="Cambria"/>
              </a:rPr>
              <a:t>B</a:t>
            </a:r>
            <a:r>
              <a:rPr lang="en-US" sz="2400" b="1" cap="small" dirty="0" smtClean="0">
                <a:latin typeface="Cambria"/>
                <a:cs typeface="Cambria"/>
              </a:rPr>
              <a:t>ubble</a:t>
            </a:r>
            <a:r>
              <a:rPr lang="en-US" sz="2400" dirty="0" smtClean="0">
                <a:latin typeface="Cambria"/>
                <a:cs typeface="Cambria"/>
              </a:rPr>
              <a:t>: Frames around the characters’ language</a:t>
            </a:r>
          </a:p>
          <a:p>
            <a:endParaRPr lang="en-US" sz="2400" dirty="0">
              <a:latin typeface="Cambria"/>
              <a:cs typeface="Cambria"/>
            </a:endParaRPr>
          </a:p>
          <a:p>
            <a:r>
              <a:rPr lang="en-US" sz="2400" dirty="0" smtClean="0">
                <a:latin typeface="Cambria"/>
                <a:cs typeface="Cambria"/>
              </a:rPr>
              <a:t>How can you tell the difference between: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Cambria"/>
                <a:cs typeface="Cambria"/>
              </a:rPr>
              <a:t>A characters direct speech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Cambria"/>
                <a:cs typeface="Cambria"/>
              </a:rPr>
              <a:t>A character’s thoughts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Cambria"/>
                <a:cs typeface="Cambria"/>
              </a:rPr>
              <a:t>A character shouting</a:t>
            </a:r>
            <a:endParaRPr lang="en-US" sz="2400" dirty="0">
              <a:latin typeface="Cambria"/>
              <a:cs typeface="Cambria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98533" y="6333067"/>
            <a:ext cx="914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51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33867"/>
            <a:ext cx="7086600" cy="67564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875866" y="270933"/>
            <a:ext cx="914400" cy="4233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36133" y="2895601"/>
            <a:ext cx="914400" cy="203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200900" y="1710267"/>
            <a:ext cx="914400" cy="203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44266" y="5384800"/>
            <a:ext cx="914400" cy="203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320799" y="5384800"/>
            <a:ext cx="914400" cy="203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39466" y="2810935"/>
            <a:ext cx="1325034" cy="4957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655733" y="6485467"/>
            <a:ext cx="914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871633" y="149424"/>
            <a:ext cx="2658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Borderless Panel</a:t>
            </a:r>
            <a:endParaRPr lang="en-US" sz="2400" b="1" dirty="0"/>
          </a:p>
        </p:txBody>
      </p:sp>
      <p:sp>
        <p:nvSpPr>
          <p:cNvPr id="15" name="Rectangle 14"/>
          <p:cNvSpPr/>
          <p:nvPr/>
        </p:nvSpPr>
        <p:spPr>
          <a:xfrm>
            <a:off x="1693333" y="237067"/>
            <a:ext cx="914400" cy="203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28700" y="54002"/>
            <a:ext cx="1794934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Voice Over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1028701" y="-1420911"/>
            <a:ext cx="7086600" cy="4064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739465" y="4521200"/>
            <a:ext cx="914400" cy="19134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4133" y="2783469"/>
            <a:ext cx="1761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Emanata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28132" y="611089"/>
            <a:ext cx="78020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small" dirty="0" err="1" smtClean="0">
                <a:latin typeface="Cambria"/>
                <a:cs typeface="Cambria"/>
              </a:rPr>
              <a:t>Emanata</a:t>
            </a:r>
            <a:r>
              <a:rPr lang="en-US" sz="2400" b="1" cap="small" dirty="0" smtClean="0">
                <a:latin typeface="Cambria"/>
                <a:cs typeface="Cambria"/>
              </a:rPr>
              <a:t>: </a:t>
            </a:r>
            <a:r>
              <a:rPr lang="en-US" sz="2400" dirty="0" smtClean="0">
                <a:latin typeface="Cambria"/>
                <a:cs typeface="Cambria"/>
              </a:rPr>
              <a:t>teardrops, sweat drops, question marks, or motion lines to portray emotions</a:t>
            </a:r>
            <a:endParaRPr lang="en-US" sz="2400" b="1" cap="small" dirty="0" smtClean="0">
              <a:latin typeface="Cambria"/>
              <a:cs typeface="Cambria"/>
            </a:endParaRPr>
          </a:p>
          <a:p>
            <a:endParaRPr lang="en-US" sz="2400" b="1" cap="small" dirty="0">
              <a:latin typeface="Cambria"/>
              <a:cs typeface="Cambria"/>
            </a:endParaRPr>
          </a:p>
          <a:p>
            <a:endParaRPr lang="en-US" sz="2400" dirty="0">
              <a:latin typeface="Cambria"/>
              <a:cs typeface="Cambria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98533" y="6333067"/>
            <a:ext cx="914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26533" y="5064780"/>
            <a:ext cx="1761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Icon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390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50800"/>
            <a:ext cx="7086600" cy="675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658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259" y="3369733"/>
            <a:ext cx="7818206" cy="34882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5600" y="186267"/>
            <a:ext cx="865293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cap="small" dirty="0" smtClean="0">
                <a:latin typeface="Cambria"/>
                <a:cs typeface="Cambria"/>
              </a:rPr>
              <a:t>Graphic Weight</a:t>
            </a:r>
            <a:r>
              <a:rPr lang="en-US" dirty="0" smtClean="0">
                <a:latin typeface="Cambria"/>
                <a:cs typeface="Cambria"/>
              </a:rPr>
              <a:t>: The amount of contrast in an image. i.e. black and white, shades of grey in between. </a:t>
            </a:r>
          </a:p>
          <a:p>
            <a:r>
              <a:rPr lang="en-US" dirty="0" smtClean="0">
                <a:latin typeface="Cambria"/>
                <a:cs typeface="Cambria"/>
              </a:rPr>
              <a:t>                 What is the effect of the graphic weight in this image?</a:t>
            </a:r>
            <a:br>
              <a:rPr lang="en-US" dirty="0" smtClean="0">
                <a:latin typeface="Cambria"/>
                <a:cs typeface="Cambria"/>
              </a:rPr>
            </a:br>
            <a:endParaRPr lang="en-US" dirty="0" smtClean="0">
              <a:latin typeface="Cambria"/>
              <a:cs typeface="Cambria"/>
            </a:endParaRPr>
          </a:p>
          <a:p>
            <a:r>
              <a:rPr lang="en-US" b="1" cap="small" dirty="0" smtClean="0">
                <a:latin typeface="Cambria"/>
                <a:cs typeface="Cambria"/>
              </a:rPr>
              <a:t>Foreground</a:t>
            </a:r>
            <a:r>
              <a:rPr lang="en-US" dirty="0" smtClean="0">
                <a:latin typeface="Cambria"/>
                <a:cs typeface="Cambria"/>
              </a:rPr>
              <a:t>: Subject of point of focus for the reader, usually closest to the reader.</a:t>
            </a:r>
            <a:br>
              <a:rPr lang="en-US" dirty="0" smtClean="0">
                <a:latin typeface="Cambria"/>
                <a:cs typeface="Cambria"/>
              </a:rPr>
            </a:br>
            <a:endParaRPr lang="en-US" dirty="0" smtClean="0">
              <a:latin typeface="Cambria"/>
              <a:cs typeface="Cambria"/>
            </a:endParaRPr>
          </a:p>
          <a:p>
            <a:r>
              <a:rPr lang="en-US" b="1" cap="small" dirty="0" smtClean="0">
                <a:latin typeface="Cambria"/>
                <a:cs typeface="Cambria"/>
              </a:rPr>
              <a:t>Midground</a:t>
            </a:r>
            <a:r>
              <a:rPr lang="en-US" dirty="0" smtClean="0">
                <a:latin typeface="Cambria"/>
                <a:cs typeface="Cambria"/>
              </a:rPr>
              <a:t>: Subject standing in the middle. An </a:t>
            </a:r>
            <a:r>
              <a:rPr lang="en-US" dirty="0" err="1" smtClean="0">
                <a:latin typeface="Cambria"/>
                <a:cs typeface="Cambria"/>
              </a:rPr>
              <a:t>off-centre</a:t>
            </a:r>
            <a:r>
              <a:rPr lang="en-US" dirty="0" smtClean="0">
                <a:latin typeface="Cambria"/>
                <a:cs typeface="Cambria"/>
              </a:rPr>
              <a:t> subject can be used to create visual tension</a:t>
            </a:r>
            <a:br>
              <a:rPr lang="en-US" dirty="0" smtClean="0">
                <a:latin typeface="Cambria"/>
                <a:cs typeface="Cambria"/>
              </a:rPr>
            </a:br>
            <a:endParaRPr lang="en-US" dirty="0" smtClean="0">
              <a:latin typeface="Cambria"/>
              <a:cs typeface="Cambria"/>
            </a:endParaRPr>
          </a:p>
          <a:p>
            <a:r>
              <a:rPr lang="en-US" b="1" cap="small" dirty="0" smtClean="0">
                <a:latin typeface="Cambria"/>
                <a:cs typeface="Cambria"/>
              </a:rPr>
              <a:t>Background</a:t>
            </a:r>
            <a:r>
              <a:rPr lang="en-US" dirty="0" smtClean="0">
                <a:latin typeface="Cambria"/>
                <a:cs typeface="Cambria"/>
              </a:rPr>
              <a:t>: </a:t>
            </a:r>
            <a:r>
              <a:rPr lang="en-US" dirty="0">
                <a:latin typeface="Cambria"/>
                <a:cs typeface="Cambria"/>
              </a:rPr>
              <a:t>O</a:t>
            </a:r>
            <a:r>
              <a:rPr lang="en-US" dirty="0" smtClean="0">
                <a:latin typeface="Cambria"/>
                <a:cs typeface="Cambria"/>
              </a:rPr>
              <a:t>bjects in the background help add contextual information for the reader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2303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116</Words>
  <Application>Microsoft Macintosh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POST</dc:creator>
  <cp:lastModifiedBy>Christina POST</cp:lastModifiedBy>
  <cp:revision>2</cp:revision>
  <dcterms:created xsi:type="dcterms:W3CDTF">2014-04-08T04:34:10Z</dcterms:created>
  <dcterms:modified xsi:type="dcterms:W3CDTF">2014-11-06T05:53:31Z</dcterms:modified>
</cp:coreProperties>
</file>